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DM Sans" charset="1" panose="00000000000000000000"/>
      <p:regular r:id="rId12"/>
    </p:embeddedFont>
    <p:embeddedFont>
      <p:font typeface="UniversalSans-480" charset="1" panose="02000000000000000000"/>
      <p:regular r:id="rId13"/>
    </p:embeddedFont>
    <p:embeddedFont>
      <p:font typeface="UniversalSans-800" charset="1" panose="020000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nypost.com/2022/07/02/why-you-can-blame-crazy-gas-prices-on-joe-biden/" TargetMode="External" Type="http://schemas.openxmlformats.org/officeDocument/2006/relationships/hyperlink"/><Relationship Id="rId4" Target="https://nypost.com/2022/07/02/why-you-can-blame-crazy-gas-prices-on-joe-biden/" TargetMode="External" Type="http://schemas.openxmlformats.org/officeDocument/2006/relationships/hyperlink"/><Relationship Id="rId5" Target="../media/image4.png" Type="http://schemas.openxmlformats.org/officeDocument/2006/relationships/image"/><Relationship Id="rId6" Target="../media/image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8.png" Type="http://schemas.openxmlformats.org/officeDocument/2006/relationships/image"/><Relationship Id="rId4" Target="../media/image10.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8.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62626"/>
        </a:solidFill>
      </p:bgPr>
    </p:bg>
    <p:spTree>
      <p:nvGrpSpPr>
        <p:cNvPr id="1" name=""/>
        <p:cNvGrpSpPr/>
        <p:nvPr/>
      </p:nvGrpSpPr>
      <p:grpSpPr>
        <a:xfrm>
          <a:off x="0" y="0"/>
          <a:ext cx="0" cy="0"/>
          <a:chOff x="0" y="0"/>
          <a:chExt cx="0" cy="0"/>
        </a:xfrm>
      </p:grpSpPr>
      <p:sp>
        <p:nvSpPr>
          <p:cNvPr name="Freeform 2" id="2"/>
          <p:cNvSpPr/>
          <p:nvPr/>
        </p:nvSpPr>
        <p:spPr>
          <a:xfrm flipH="true" flipV="false" rot="0">
            <a:off x="773733" y="713073"/>
            <a:ext cx="5722230" cy="8860953"/>
          </a:xfrm>
          <a:custGeom>
            <a:avLst/>
            <a:gdLst/>
            <a:ahLst/>
            <a:cxnLst/>
            <a:rect r="r" b="b" t="t" l="l"/>
            <a:pathLst>
              <a:path h="8860953" w="5722230">
                <a:moveTo>
                  <a:pt x="5722230" y="0"/>
                </a:moveTo>
                <a:lnTo>
                  <a:pt x="0" y="0"/>
                </a:lnTo>
                <a:lnTo>
                  <a:pt x="0" y="8860953"/>
                </a:lnTo>
                <a:lnTo>
                  <a:pt x="5722230" y="8860953"/>
                </a:lnTo>
                <a:lnTo>
                  <a:pt x="5722230" y="0"/>
                </a:lnTo>
                <a:close/>
              </a:path>
            </a:pathLst>
          </a:custGeom>
          <a:blipFill>
            <a:blip r:embed="rId2"/>
            <a:stretch>
              <a:fillRect l="-1023" t="0" r="-1023" b="0"/>
            </a:stretch>
          </a:blipFill>
        </p:spPr>
      </p:sp>
      <p:sp>
        <p:nvSpPr>
          <p:cNvPr name="Freeform 3" id="3"/>
          <p:cNvSpPr/>
          <p:nvPr/>
        </p:nvSpPr>
        <p:spPr>
          <a:xfrm flipH="false" flipV="false" rot="0">
            <a:off x="14447759" y="1388898"/>
            <a:ext cx="2811541" cy="1659981"/>
          </a:xfrm>
          <a:custGeom>
            <a:avLst/>
            <a:gdLst/>
            <a:ahLst/>
            <a:cxnLst/>
            <a:rect r="r" b="b" t="t" l="l"/>
            <a:pathLst>
              <a:path h="1659981" w="2811541">
                <a:moveTo>
                  <a:pt x="0" y="0"/>
                </a:moveTo>
                <a:lnTo>
                  <a:pt x="2811541" y="0"/>
                </a:lnTo>
                <a:lnTo>
                  <a:pt x="2811541" y="1659981"/>
                </a:lnTo>
                <a:lnTo>
                  <a:pt x="0" y="1659981"/>
                </a:lnTo>
                <a:lnTo>
                  <a:pt x="0" y="0"/>
                </a:lnTo>
                <a:close/>
              </a:path>
            </a:pathLst>
          </a:custGeom>
          <a:blipFill>
            <a:blip r:embed="rId3"/>
            <a:stretch>
              <a:fillRect l="0" t="0" r="0" b="0"/>
            </a:stretch>
          </a:blipFill>
        </p:spPr>
      </p:sp>
      <p:sp>
        <p:nvSpPr>
          <p:cNvPr name="TextBox 4" id="4"/>
          <p:cNvSpPr txBox="true"/>
          <p:nvPr/>
        </p:nvSpPr>
        <p:spPr>
          <a:xfrm rot="0">
            <a:off x="10226235" y="5140874"/>
            <a:ext cx="7033065" cy="4117426"/>
          </a:xfrm>
          <a:prstGeom prst="rect">
            <a:avLst/>
          </a:prstGeom>
        </p:spPr>
        <p:txBody>
          <a:bodyPr anchor="t" rtlCol="false" tIns="0" lIns="0" bIns="0" rIns="0">
            <a:spAutoFit/>
          </a:bodyPr>
          <a:lstStyle/>
          <a:p>
            <a:pPr algn="r">
              <a:lnSpc>
                <a:spcPts val="6615"/>
              </a:lnSpc>
            </a:pPr>
            <a:r>
              <a:rPr lang="en-US" sz="4829" spc="666">
                <a:solidFill>
                  <a:srgbClr val="EEEFE9"/>
                </a:solidFill>
                <a:latin typeface="DM Sans"/>
                <a:ea typeface="DM Sans"/>
                <a:cs typeface="DM Sans"/>
                <a:sym typeface="DM Sans"/>
              </a:rPr>
              <a:t>PRACTICAL CLASSROOM ACTIVITIES</a:t>
            </a:r>
          </a:p>
          <a:p>
            <a:pPr algn="r">
              <a:lnSpc>
                <a:spcPts val="6615"/>
              </a:lnSpc>
            </a:pPr>
            <a:r>
              <a:rPr lang="en-US" sz="4829" spc="666">
                <a:solidFill>
                  <a:srgbClr val="EEEFE9"/>
                </a:solidFill>
                <a:latin typeface="DM Sans"/>
                <a:ea typeface="DM Sans"/>
                <a:cs typeface="DM Sans"/>
                <a:sym typeface="DM Sans"/>
              </a:rPr>
              <a:t>FOR TEACHING NEWS LITERACY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62626"/>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698095" y="6338929"/>
            <a:ext cx="79950" cy="270412"/>
            <a:chOff x="0" y="0"/>
            <a:chExt cx="284455" cy="962101"/>
          </a:xfrm>
        </p:grpSpPr>
        <p:sp>
          <p:nvSpPr>
            <p:cNvPr name="Freeform 3" id="3"/>
            <p:cNvSpPr/>
            <p:nvPr/>
          </p:nvSpPr>
          <p:spPr>
            <a:xfrm flipH="false" flipV="false" rot="0">
              <a:off x="0" y="0"/>
              <a:ext cx="284480" cy="962152"/>
            </a:xfrm>
            <a:custGeom>
              <a:avLst/>
              <a:gdLst/>
              <a:ahLst/>
              <a:cxnLst/>
              <a:rect r="r" b="b" t="t" l="l"/>
              <a:pathLst>
                <a:path h="962152" w="284480">
                  <a:moveTo>
                    <a:pt x="0" y="0"/>
                  </a:moveTo>
                  <a:lnTo>
                    <a:pt x="284480" y="0"/>
                  </a:lnTo>
                  <a:lnTo>
                    <a:pt x="284480" y="962152"/>
                  </a:lnTo>
                  <a:lnTo>
                    <a:pt x="0" y="962152"/>
                  </a:lnTo>
                  <a:lnTo>
                    <a:pt x="0" y="0"/>
                  </a:lnTo>
                  <a:close/>
                </a:path>
              </a:pathLst>
            </a:custGeom>
            <a:blipFill>
              <a:blip r:embed="rId2"/>
              <a:stretch>
                <a:fillRect l="0" t="0" r="8" b="5"/>
              </a:stretch>
            </a:blipFill>
          </p:spPr>
        </p:sp>
      </p:grpSp>
      <p:grpSp>
        <p:nvGrpSpPr>
          <p:cNvPr name="Group 4" id="4"/>
          <p:cNvGrpSpPr/>
          <p:nvPr/>
        </p:nvGrpSpPr>
        <p:grpSpPr>
          <a:xfrm rot="0">
            <a:off x="1028700" y="6609341"/>
            <a:ext cx="13178892" cy="1857360"/>
            <a:chOff x="0" y="0"/>
            <a:chExt cx="7131357" cy="1005054"/>
          </a:xfrm>
        </p:grpSpPr>
        <p:sp>
          <p:nvSpPr>
            <p:cNvPr name="Freeform 5" id="5"/>
            <p:cNvSpPr/>
            <p:nvPr/>
          </p:nvSpPr>
          <p:spPr>
            <a:xfrm flipH="false" flipV="false" rot="0">
              <a:off x="0" y="0"/>
              <a:ext cx="7131357" cy="1005054"/>
            </a:xfrm>
            <a:custGeom>
              <a:avLst/>
              <a:gdLst/>
              <a:ahLst/>
              <a:cxnLst/>
              <a:rect r="r" b="b" t="t" l="l"/>
              <a:pathLst>
                <a:path h="1005054" w="7131357">
                  <a:moveTo>
                    <a:pt x="35224" y="0"/>
                  </a:moveTo>
                  <a:lnTo>
                    <a:pt x="7096134" y="0"/>
                  </a:lnTo>
                  <a:cubicBezTo>
                    <a:pt x="7105476" y="0"/>
                    <a:pt x="7114435" y="3711"/>
                    <a:pt x="7121041" y="10317"/>
                  </a:cubicBezTo>
                  <a:cubicBezTo>
                    <a:pt x="7127646" y="16922"/>
                    <a:pt x="7131357" y="25882"/>
                    <a:pt x="7131357" y="35224"/>
                  </a:cubicBezTo>
                  <a:lnTo>
                    <a:pt x="7131357" y="969830"/>
                  </a:lnTo>
                  <a:cubicBezTo>
                    <a:pt x="7131357" y="979172"/>
                    <a:pt x="7127646" y="988131"/>
                    <a:pt x="7121041" y="994737"/>
                  </a:cubicBezTo>
                  <a:cubicBezTo>
                    <a:pt x="7114435" y="1001343"/>
                    <a:pt x="7105476" y="1005054"/>
                    <a:pt x="7096134" y="1005054"/>
                  </a:cubicBezTo>
                  <a:lnTo>
                    <a:pt x="35224" y="1005054"/>
                  </a:lnTo>
                  <a:cubicBezTo>
                    <a:pt x="25882" y="1005054"/>
                    <a:pt x="16922" y="1001343"/>
                    <a:pt x="10317" y="994737"/>
                  </a:cubicBezTo>
                  <a:cubicBezTo>
                    <a:pt x="3711" y="988131"/>
                    <a:pt x="0" y="979172"/>
                    <a:pt x="0" y="969830"/>
                  </a:cubicBezTo>
                  <a:lnTo>
                    <a:pt x="0" y="35224"/>
                  </a:lnTo>
                  <a:cubicBezTo>
                    <a:pt x="0" y="25882"/>
                    <a:pt x="3711" y="16922"/>
                    <a:pt x="10317" y="10317"/>
                  </a:cubicBezTo>
                  <a:cubicBezTo>
                    <a:pt x="16922" y="3711"/>
                    <a:pt x="25882" y="0"/>
                    <a:pt x="35224" y="0"/>
                  </a:cubicBezTo>
                  <a:close/>
                </a:path>
              </a:pathLst>
            </a:custGeom>
            <a:solidFill>
              <a:srgbClr val="EEEFE9"/>
            </a:solidFill>
          </p:spPr>
        </p:sp>
        <p:sp>
          <p:nvSpPr>
            <p:cNvPr name="TextBox 6" id="6"/>
            <p:cNvSpPr txBox="true"/>
            <p:nvPr/>
          </p:nvSpPr>
          <p:spPr>
            <a:xfrm>
              <a:off x="0" y="-9525"/>
              <a:ext cx="7131357" cy="1014579"/>
            </a:xfrm>
            <a:prstGeom prst="rect">
              <a:avLst/>
            </a:prstGeom>
          </p:spPr>
          <p:txBody>
            <a:bodyPr anchor="ctr" rtlCol="false" tIns="25383" lIns="25383" bIns="25383" rIns="25383"/>
            <a:lstStyle/>
            <a:p>
              <a:pPr algn="ctr">
                <a:lnSpc>
                  <a:spcPts val="1509"/>
                </a:lnSpc>
              </a:pPr>
            </a:p>
          </p:txBody>
        </p:sp>
      </p:grpSp>
      <p:sp>
        <p:nvSpPr>
          <p:cNvPr name="TextBox 7" id="7"/>
          <p:cNvSpPr txBox="true"/>
          <p:nvPr/>
        </p:nvSpPr>
        <p:spPr>
          <a:xfrm rot="0">
            <a:off x="1028700" y="3476425"/>
            <a:ext cx="13689592" cy="2446617"/>
          </a:xfrm>
          <a:prstGeom prst="rect">
            <a:avLst/>
          </a:prstGeom>
        </p:spPr>
        <p:txBody>
          <a:bodyPr anchor="t" rtlCol="false" tIns="0" lIns="0" bIns="0" rIns="0">
            <a:spAutoFit/>
          </a:bodyPr>
          <a:lstStyle/>
          <a:p>
            <a:pPr algn="l">
              <a:lnSpc>
                <a:spcPts val="2796"/>
              </a:lnSpc>
            </a:pPr>
            <a:r>
              <a:rPr lang="en-US" sz="2689">
                <a:solidFill>
                  <a:srgbClr val="EEEFE9"/>
                </a:solidFill>
                <a:latin typeface="UniversalSans-480"/>
                <a:ea typeface="UniversalSans-480"/>
                <a:cs typeface="UniversalSans-480"/>
                <a:sym typeface="UniversalSans-480"/>
              </a:rPr>
              <a:t>You and your friend are debating why gas was so expensive during the summer of 2022. You Google it to settle the debate but get more answers than you know what to do with: war, supply and demand, climate change ...</a:t>
            </a:r>
          </a:p>
          <a:p>
            <a:pPr algn="l">
              <a:lnSpc>
                <a:spcPts val="2796"/>
              </a:lnSpc>
            </a:pPr>
          </a:p>
          <a:p>
            <a:pPr algn="l">
              <a:lnSpc>
                <a:spcPts val="2796"/>
              </a:lnSpc>
            </a:pPr>
            <a:r>
              <a:rPr lang="en-US" sz="2689">
                <a:solidFill>
                  <a:srgbClr val="EEEFE9"/>
                </a:solidFill>
                <a:latin typeface="UniversalSans-480"/>
                <a:ea typeface="UniversalSans-480"/>
                <a:cs typeface="UniversalSans-480"/>
                <a:sym typeface="UniversalSans-480"/>
              </a:rPr>
              <a:t>Your friend chooses an article with the headline </a:t>
            </a:r>
            <a:r>
              <a:rPr lang="en-US" sz="2689" u="sng">
                <a:solidFill>
                  <a:srgbClr val="EEEFE9"/>
                </a:solidFill>
                <a:latin typeface="UniversalSans-480"/>
                <a:ea typeface="UniversalSans-480"/>
                <a:cs typeface="UniversalSans-480"/>
                <a:sym typeface="UniversalSans-480"/>
              </a:rPr>
              <a:t>“</a:t>
            </a:r>
            <a:r>
              <a:rPr lang="en-US" sz="2689" u="sng">
                <a:solidFill>
                  <a:srgbClr val="EEEFE9"/>
                </a:solidFill>
                <a:latin typeface="UniversalSans-480"/>
                <a:ea typeface="UniversalSans-480"/>
                <a:cs typeface="UniversalSans-480"/>
                <a:sym typeface="UniversalSans-480"/>
                <a:hlinkClick r:id="rId3" tooltip="https://nypost.com/2022/07/02/why-you-can-blame-crazy-gas-prices-on-joe-biden/"/>
              </a:rPr>
              <a:t>Yes, you can blame Biden for crazy gas prices—here’s why</a:t>
            </a:r>
            <a:r>
              <a:rPr lang="en-US" sz="2689">
                <a:solidFill>
                  <a:srgbClr val="EEEFE9"/>
                </a:solidFill>
                <a:latin typeface="UniversalSans-480"/>
                <a:ea typeface="UniversalSans-480"/>
                <a:cs typeface="UniversalSans-480"/>
                <a:sym typeface="UniversalSans-480"/>
                <a:hlinkClick r:id="rId4" tooltip="https://nypost.com/2022/07/02/why-you-can-blame-crazy-gas-prices-on-joe-biden/"/>
              </a:rPr>
              <a:t>,” </a:t>
            </a:r>
            <a:r>
              <a:rPr lang="en-US" sz="2689">
                <a:solidFill>
                  <a:srgbClr val="EEEFE9"/>
                </a:solidFill>
                <a:latin typeface="UniversalSans-480"/>
                <a:ea typeface="UniversalSans-480"/>
                <a:cs typeface="UniversalSans-480"/>
                <a:sym typeface="UniversalSans-480"/>
              </a:rPr>
              <a:t>from a source she thought she’d heard of before, but is not sure if it's reliable. </a:t>
            </a:r>
          </a:p>
        </p:txBody>
      </p:sp>
      <p:grpSp>
        <p:nvGrpSpPr>
          <p:cNvPr name="Group 8" id="8"/>
          <p:cNvGrpSpPr/>
          <p:nvPr/>
        </p:nvGrpSpPr>
        <p:grpSpPr>
          <a:xfrm rot="0">
            <a:off x="-640935" y="1296836"/>
            <a:ext cx="8146210" cy="1208875"/>
            <a:chOff x="0" y="0"/>
            <a:chExt cx="4293846" cy="637195"/>
          </a:xfrm>
        </p:grpSpPr>
        <p:sp>
          <p:nvSpPr>
            <p:cNvPr name="Freeform 9" id="9"/>
            <p:cNvSpPr/>
            <p:nvPr/>
          </p:nvSpPr>
          <p:spPr>
            <a:xfrm flipH="false" flipV="false" rot="0">
              <a:off x="0" y="0"/>
              <a:ext cx="4293846" cy="637195"/>
            </a:xfrm>
            <a:custGeom>
              <a:avLst/>
              <a:gdLst/>
              <a:ahLst/>
              <a:cxnLst/>
              <a:rect r="r" b="b" t="t" l="l"/>
              <a:pathLst>
                <a:path h="637195" w="4293846">
                  <a:moveTo>
                    <a:pt x="0" y="0"/>
                  </a:moveTo>
                  <a:lnTo>
                    <a:pt x="4090646" y="0"/>
                  </a:lnTo>
                  <a:lnTo>
                    <a:pt x="4293846" y="318598"/>
                  </a:lnTo>
                  <a:lnTo>
                    <a:pt x="4090646" y="637195"/>
                  </a:lnTo>
                  <a:lnTo>
                    <a:pt x="0" y="637195"/>
                  </a:lnTo>
                  <a:lnTo>
                    <a:pt x="203200" y="318598"/>
                  </a:lnTo>
                  <a:lnTo>
                    <a:pt x="0" y="0"/>
                  </a:lnTo>
                  <a:close/>
                </a:path>
              </a:pathLst>
            </a:custGeom>
            <a:solidFill>
              <a:srgbClr val="EEEFE9"/>
            </a:solidFill>
          </p:spPr>
        </p:sp>
        <p:sp>
          <p:nvSpPr>
            <p:cNvPr name="TextBox 10" id="10"/>
            <p:cNvSpPr txBox="true"/>
            <p:nvPr/>
          </p:nvSpPr>
          <p:spPr>
            <a:xfrm>
              <a:off x="177800" y="-9525"/>
              <a:ext cx="4039846" cy="646720"/>
            </a:xfrm>
            <a:prstGeom prst="rect">
              <a:avLst/>
            </a:prstGeom>
          </p:spPr>
          <p:txBody>
            <a:bodyPr anchor="ctr" rtlCol="false" tIns="25383" lIns="25383" bIns="25383" rIns="25383"/>
            <a:lstStyle/>
            <a:p>
              <a:pPr algn="ctr">
                <a:lnSpc>
                  <a:spcPts val="1509"/>
                </a:lnSpc>
              </a:pPr>
            </a:p>
          </p:txBody>
        </p:sp>
      </p:grpSp>
      <p:sp>
        <p:nvSpPr>
          <p:cNvPr name="TextBox 11" id="11"/>
          <p:cNvSpPr txBox="true"/>
          <p:nvPr/>
        </p:nvSpPr>
        <p:spPr>
          <a:xfrm rot="0">
            <a:off x="1424835" y="1372092"/>
            <a:ext cx="5528172" cy="1039314"/>
          </a:xfrm>
          <a:prstGeom prst="rect">
            <a:avLst/>
          </a:prstGeom>
        </p:spPr>
        <p:txBody>
          <a:bodyPr anchor="t" rtlCol="false" tIns="0" lIns="0" bIns="0" rIns="0">
            <a:spAutoFit/>
          </a:bodyPr>
          <a:lstStyle/>
          <a:p>
            <a:pPr algn="r">
              <a:lnSpc>
                <a:spcPts val="4051"/>
              </a:lnSpc>
            </a:pPr>
            <a:r>
              <a:rPr lang="en-US" sz="3321">
                <a:solidFill>
                  <a:srgbClr val="262626"/>
                </a:solidFill>
                <a:latin typeface="UniversalSans-800"/>
                <a:ea typeface="UniversalSans-800"/>
                <a:cs typeface="UniversalSans-800"/>
                <a:sym typeface="UniversalSans-800"/>
              </a:rPr>
              <a:t>Judging Sources Activity:</a:t>
            </a:r>
          </a:p>
          <a:p>
            <a:pPr algn="r">
              <a:lnSpc>
                <a:spcPts val="4051"/>
              </a:lnSpc>
            </a:pPr>
            <a:r>
              <a:rPr lang="en-US" sz="3321">
                <a:solidFill>
                  <a:srgbClr val="262626"/>
                </a:solidFill>
                <a:latin typeface="UniversalSans-800"/>
                <a:ea typeface="UniversalSans-800"/>
                <a:cs typeface="UniversalSans-800"/>
                <a:sym typeface="UniversalSans-800"/>
              </a:rPr>
              <a:t>Advise Your Friend</a:t>
            </a:r>
          </a:p>
        </p:txBody>
      </p:sp>
      <p:sp>
        <p:nvSpPr>
          <p:cNvPr name="TextBox 12" id="12"/>
          <p:cNvSpPr txBox="true"/>
          <p:nvPr/>
        </p:nvSpPr>
        <p:spPr>
          <a:xfrm rot="0">
            <a:off x="1517413" y="7157614"/>
            <a:ext cx="12201466" cy="751288"/>
          </a:xfrm>
          <a:prstGeom prst="rect">
            <a:avLst/>
          </a:prstGeom>
        </p:spPr>
        <p:txBody>
          <a:bodyPr anchor="t" rtlCol="false" tIns="0" lIns="0" bIns="0" rIns="0">
            <a:spAutoFit/>
          </a:bodyPr>
          <a:lstStyle/>
          <a:p>
            <a:pPr algn="l">
              <a:lnSpc>
                <a:spcPts val="3006"/>
              </a:lnSpc>
              <a:spcBef>
                <a:spcPct val="0"/>
              </a:spcBef>
            </a:pPr>
            <a:r>
              <a:rPr lang="en-US" sz="2505">
                <a:solidFill>
                  <a:srgbClr val="262626"/>
                </a:solidFill>
                <a:latin typeface="UniversalSans-480"/>
                <a:ea typeface="UniversalSans-480"/>
                <a:cs typeface="UniversalSans-480"/>
                <a:sym typeface="UniversalSans-480"/>
              </a:rPr>
              <a:t>In this activity your job is to tell her what potential pitfalls she should pay attention to based on the publication the article came from: the New York Post.</a:t>
            </a:r>
          </a:p>
        </p:txBody>
      </p:sp>
      <p:sp>
        <p:nvSpPr>
          <p:cNvPr name="Freeform 13" id="13"/>
          <p:cNvSpPr/>
          <p:nvPr/>
        </p:nvSpPr>
        <p:spPr>
          <a:xfrm flipH="false" flipV="false" rot="0">
            <a:off x="16021115" y="8476065"/>
            <a:ext cx="1238185" cy="781182"/>
          </a:xfrm>
          <a:custGeom>
            <a:avLst/>
            <a:gdLst/>
            <a:ahLst/>
            <a:cxnLst/>
            <a:rect r="r" b="b" t="t" l="l"/>
            <a:pathLst>
              <a:path h="781182" w="1238185">
                <a:moveTo>
                  <a:pt x="0" y="0"/>
                </a:moveTo>
                <a:lnTo>
                  <a:pt x="1238185" y="0"/>
                </a:lnTo>
                <a:lnTo>
                  <a:pt x="1238185" y="781183"/>
                </a:lnTo>
                <a:lnTo>
                  <a:pt x="0" y="78118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262626"/>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7698095" y="6338929"/>
            <a:ext cx="79950" cy="270412"/>
            <a:chOff x="0" y="0"/>
            <a:chExt cx="284455" cy="962101"/>
          </a:xfrm>
        </p:grpSpPr>
        <p:sp>
          <p:nvSpPr>
            <p:cNvPr name="Freeform 3" id="3"/>
            <p:cNvSpPr/>
            <p:nvPr/>
          </p:nvSpPr>
          <p:spPr>
            <a:xfrm flipH="false" flipV="false" rot="0">
              <a:off x="0" y="0"/>
              <a:ext cx="284480" cy="962152"/>
            </a:xfrm>
            <a:custGeom>
              <a:avLst/>
              <a:gdLst/>
              <a:ahLst/>
              <a:cxnLst/>
              <a:rect r="r" b="b" t="t" l="l"/>
              <a:pathLst>
                <a:path h="962152" w="284480">
                  <a:moveTo>
                    <a:pt x="0" y="0"/>
                  </a:moveTo>
                  <a:lnTo>
                    <a:pt x="284480" y="0"/>
                  </a:lnTo>
                  <a:lnTo>
                    <a:pt x="284480" y="962152"/>
                  </a:lnTo>
                  <a:lnTo>
                    <a:pt x="0" y="962152"/>
                  </a:lnTo>
                  <a:lnTo>
                    <a:pt x="0" y="0"/>
                  </a:lnTo>
                  <a:close/>
                </a:path>
              </a:pathLst>
            </a:custGeom>
            <a:blipFill>
              <a:blip r:embed="rId2"/>
              <a:stretch>
                <a:fillRect l="0" t="0" r="8" b="5"/>
              </a:stretch>
            </a:blipFill>
          </p:spPr>
        </p:sp>
      </p:grpSp>
      <p:sp>
        <p:nvSpPr>
          <p:cNvPr name="Freeform 4" id="4"/>
          <p:cNvSpPr/>
          <p:nvPr/>
        </p:nvSpPr>
        <p:spPr>
          <a:xfrm flipH="false" flipV="false" rot="0">
            <a:off x="10463046" y="1546720"/>
            <a:ext cx="3133409" cy="3106060"/>
          </a:xfrm>
          <a:custGeom>
            <a:avLst/>
            <a:gdLst/>
            <a:ahLst/>
            <a:cxnLst/>
            <a:rect r="r" b="b" t="t" l="l"/>
            <a:pathLst>
              <a:path h="3106060" w="3133409">
                <a:moveTo>
                  <a:pt x="0" y="0"/>
                </a:moveTo>
                <a:lnTo>
                  <a:pt x="3133409" y="0"/>
                </a:lnTo>
                <a:lnTo>
                  <a:pt x="3133409" y="3106060"/>
                </a:lnTo>
                <a:lnTo>
                  <a:pt x="0" y="3106060"/>
                </a:lnTo>
                <a:lnTo>
                  <a:pt x="0" y="0"/>
                </a:lnTo>
                <a:close/>
              </a:path>
            </a:pathLst>
          </a:custGeom>
          <a:blipFill>
            <a:blip r:embed="rId3"/>
            <a:stretch>
              <a:fillRect l="0" t="0" r="-1477" b="0"/>
            </a:stretch>
          </a:blipFill>
        </p:spPr>
      </p:sp>
      <p:sp>
        <p:nvSpPr>
          <p:cNvPr name="Freeform 5" id="5"/>
          <p:cNvSpPr/>
          <p:nvPr/>
        </p:nvSpPr>
        <p:spPr>
          <a:xfrm flipH="false" flipV="false" rot="0">
            <a:off x="9511868" y="5262123"/>
            <a:ext cx="5610729" cy="3941537"/>
          </a:xfrm>
          <a:custGeom>
            <a:avLst/>
            <a:gdLst/>
            <a:ahLst/>
            <a:cxnLst/>
            <a:rect r="r" b="b" t="t" l="l"/>
            <a:pathLst>
              <a:path h="3941537" w="5610729">
                <a:moveTo>
                  <a:pt x="0" y="0"/>
                </a:moveTo>
                <a:lnTo>
                  <a:pt x="5610729" y="0"/>
                </a:lnTo>
                <a:lnTo>
                  <a:pt x="5610729" y="3941537"/>
                </a:lnTo>
                <a:lnTo>
                  <a:pt x="0" y="3941537"/>
                </a:lnTo>
                <a:lnTo>
                  <a:pt x="0" y="0"/>
                </a:lnTo>
                <a:close/>
              </a:path>
            </a:pathLst>
          </a:custGeom>
          <a:blipFill>
            <a:blip r:embed="rId4"/>
            <a:stretch>
              <a:fillRect l="0" t="0" r="0" b="0"/>
            </a:stretch>
          </a:blipFill>
        </p:spPr>
      </p:sp>
      <p:grpSp>
        <p:nvGrpSpPr>
          <p:cNvPr name="Group 6" id="6"/>
          <p:cNvGrpSpPr/>
          <p:nvPr/>
        </p:nvGrpSpPr>
        <p:grpSpPr>
          <a:xfrm rot="0">
            <a:off x="-640935" y="1296836"/>
            <a:ext cx="8146210" cy="1208875"/>
            <a:chOff x="0" y="0"/>
            <a:chExt cx="10861614" cy="1611834"/>
          </a:xfrm>
        </p:grpSpPr>
        <p:grpSp>
          <p:nvGrpSpPr>
            <p:cNvPr name="Group 7" id="7"/>
            <p:cNvGrpSpPr/>
            <p:nvPr/>
          </p:nvGrpSpPr>
          <p:grpSpPr>
            <a:xfrm rot="0">
              <a:off x="0" y="0"/>
              <a:ext cx="10861614" cy="1611834"/>
              <a:chOff x="0" y="0"/>
              <a:chExt cx="4293846" cy="637195"/>
            </a:xfrm>
          </p:grpSpPr>
          <p:sp>
            <p:nvSpPr>
              <p:cNvPr name="Freeform 8" id="8"/>
              <p:cNvSpPr/>
              <p:nvPr/>
            </p:nvSpPr>
            <p:spPr>
              <a:xfrm flipH="false" flipV="false" rot="0">
                <a:off x="0" y="0"/>
                <a:ext cx="4293846" cy="637195"/>
              </a:xfrm>
              <a:custGeom>
                <a:avLst/>
                <a:gdLst/>
                <a:ahLst/>
                <a:cxnLst/>
                <a:rect r="r" b="b" t="t" l="l"/>
                <a:pathLst>
                  <a:path h="637195" w="4293846">
                    <a:moveTo>
                      <a:pt x="0" y="0"/>
                    </a:moveTo>
                    <a:lnTo>
                      <a:pt x="4090646" y="0"/>
                    </a:lnTo>
                    <a:lnTo>
                      <a:pt x="4293846" y="318598"/>
                    </a:lnTo>
                    <a:lnTo>
                      <a:pt x="4090646" y="637195"/>
                    </a:lnTo>
                    <a:lnTo>
                      <a:pt x="0" y="637195"/>
                    </a:lnTo>
                    <a:lnTo>
                      <a:pt x="203200" y="318598"/>
                    </a:lnTo>
                    <a:lnTo>
                      <a:pt x="0" y="0"/>
                    </a:lnTo>
                    <a:close/>
                  </a:path>
                </a:pathLst>
              </a:custGeom>
              <a:solidFill>
                <a:srgbClr val="EEEFE9"/>
              </a:solidFill>
            </p:spPr>
          </p:sp>
          <p:sp>
            <p:nvSpPr>
              <p:cNvPr name="TextBox 9" id="9"/>
              <p:cNvSpPr txBox="true"/>
              <p:nvPr/>
            </p:nvSpPr>
            <p:spPr>
              <a:xfrm>
                <a:off x="177800" y="-9525"/>
                <a:ext cx="4039846" cy="646720"/>
              </a:xfrm>
              <a:prstGeom prst="rect">
                <a:avLst/>
              </a:prstGeom>
            </p:spPr>
            <p:txBody>
              <a:bodyPr anchor="ctr" rtlCol="false" tIns="25383" lIns="25383" bIns="25383" rIns="25383"/>
              <a:lstStyle/>
              <a:p>
                <a:pPr algn="ctr">
                  <a:lnSpc>
                    <a:spcPts val="1509"/>
                  </a:lnSpc>
                </a:pPr>
              </a:p>
            </p:txBody>
          </p:sp>
        </p:grpSp>
        <p:sp>
          <p:nvSpPr>
            <p:cNvPr name="TextBox 10" id="10"/>
            <p:cNvSpPr txBox="true"/>
            <p:nvPr/>
          </p:nvSpPr>
          <p:spPr>
            <a:xfrm rot="0">
              <a:off x="2754360" y="449591"/>
              <a:ext cx="7370896" cy="693602"/>
            </a:xfrm>
            <a:prstGeom prst="rect">
              <a:avLst/>
            </a:prstGeom>
          </p:spPr>
          <p:txBody>
            <a:bodyPr anchor="t" rtlCol="false" tIns="0" lIns="0" bIns="0" rIns="0">
              <a:spAutoFit/>
            </a:bodyPr>
            <a:lstStyle/>
            <a:p>
              <a:pPr algn="r">
                <a:lnSpc>
                  <a:spcPts val="4051"/>
                </a:lnSpc>
              </a:pPr>
              <a:r>
                <a:rPr lang="en-US" sz="3321">
                  <a:solidFill>
                    <a:srgbClr val="262626"/>
                  </a:solidFill>
                  <a:latin typeface="UniversalSans-800"/>
                  <a:ea typeface="UniversalSans-800"/>
                  <a:cs typeface="UniversalSans-800"/>
                  <a:sym typeface="UniversalSans-800"/>
                </a:rPr>
                <a:t>Tool 1: Media Bias Rating</a:t>
              </a:r>
            </a:p>
          </p:txBody>
        </p:sp>
      </p:grpSp>
      <p:sp>
        <p:nvSpPr>
          <p:cNvPr name="TextBox 11" id="11"/>
          <p:cNvSpPr txBox="true"/>
          <p:nvPr/>
        </p:nvSpPr>
        <p:spPr>
          <a:xfrm rot="0">
            <a:off x="1028700" y="3578957"/>
            <a:ext cx="7584651" cy="1073823"/>
          </a:xfrm>
          <a:prstGeom prst="rect">
            <a:avLst/>
          </a:prstGeom>
        </p:spPr>
        <p:txBody>
          <a:bodyPr anchor="t" rtlCol="false" tIns="0" lIns="0" bIns="0" rIns="0">
            <a:spAutoFit/>
          </a:bodyPr>
          <a:lstStyle/>
          <a:p>
            <a:pPr algn="l" marL="0" indent="0" lvl="0">
              <a:lnSpc>
                <a:spcPts val="2796"/>
              </a:lnSpc>
              <a:spcBef>
                <a:spcPct val="0"/>
              </a:spcBef>
            </a:pPr>
            <a:r>
              <a:rPr lang="en-US" b="true" sz="2689" strike="noStrike">
                <a:solidFill>
                  <a:srgbClr val="EEEFE9"/>
                </a:solidFill>
                <a:latin typeface="UniversalSans-480"/>
                <a:ea typeface="UniversalSans-480"/>
                <a:cs typeface="UniversalSans-480"/>
                <a:sym typeface="UniversalSans-480"/>
              </a:rPr>
              <a:t>1. Use Ground News to look up “nypost.com” as a source. What is the New York Post’s Bias Rating?</a:t>
            </a:r>
          </a:p>
        </p:txBody>
      </p:sp>
      <p:sp>
        <p:nvSpPr>
          <p:cNvPr name="TextBox 12" id="12"/>
          <p:cNvSpPr txBox="true"/>
          <p:nvPr/>
        </p:nvSpPr>
        <p:spPr>
          <a:xfrm rot="0">
            <a:off x="1028700" y="5300223"/>
            <a:ext cx="8229606" cy="1068628"/>
          </a:xfrm>
          <a:prstGeom prst="rect">
            <a:avLst/>
          </a:prstGeom>
        </p:spPr>
        <p:txBody>
          <a:bodyPr anchor="t" rtlCol="false" tIns="0" lIns="0" bIns="0" rIns="0">
            <a:spAutoFit/>
          </a:bodyPr>
          <a:lstStyle/>
          <a:p>
            <a:pPr algn="l" marL="0" indent="0" lvl="0">
              <a:lnSpc>
                <a:spcPts val="2796"/>
              </a:lnSpc>
              <a:spcBef>
                <a:spcPct val="0"/>
              </a:spcBef>
            </a:pPr>
            <a:r>
              <a:rPr lang="en-US" b="true" sz="2689" strike="noStrike" u="none">
                <a:solidFill>
                  <a:srgbClr val="EEEFE9"/>
                </a:solidFill>
                <a:latin typeface="UniversalSans-480"/>
                <a:ea typeface="UniversalSans-480"/>
                <a:cs typeface="UniversalSans-480"/>
                <a:sym typeface="UniversalSans-480"/>
              </a:rPr>
              <a:t>2. How does a publication that “leans right” differ from a publication that is “far right” or “far left” according to the Ground News methodology?</a:t>
            </a:r>
          </a:p>
        </p:txBody>
      </p:sp>
      <p:sp>
        <p:nvSpPr>
          <p:cNvPr name="TextBox 13" id="13"/>
          <p:cNvSpPr txBox="true"/>
          <p:nvPr/>
        </p:nvSpPr>
        <p:spPr>
          <a:xfrm rot="0">
            <a:off x="1028700" y="7191640"/>
            <a:ext cx="7584651" cy="1770014"/>
          </a:xfrm>
          <a:prstGeom prst="rect">
            <a:avLst/>
          </a:prstGeom>
        </p:spPr>
        <p:txBody>
          <a:bodyPr anchor="t" rtlCol="false" tIns="0" lIns="0" bIns="0" rIns="0">
            <a:spAutoFit/>
          </a:bodyPr>
          <a:lstStyle/>
          <a:p>
            <a:pPr algn="l" marL="0" indent="0" lvl="0">
              <a:lnSpc>
                <a:spcPts val="2796"/>
              </a:lnSpc>
              <a:spcBef>
                <a:spcPct val="0"/>
              </a:spcBef>
            </a:pPr>
            <a:r>
              <a:rPr lang="en-US" b="true" sz="2689" strike="noStrike" u="none">
                <a:solidFill>
                  <a:srgbClr val="EEEFE9"/>
                </a:solidFill>
                <a:latin typeface="UniversalSans-480"/>
                <a:ea typeface="UniversalSans-480"/>
                <a:cs typeface="UniversalSans-480"/>
                <a:sym typeface="UniversalSans-480"/>
              </a:rPr>
              <a:t>3. Use Ground News to select a story that interests you. Filter your search results by Factuality, starting with High, then moving to Mixed and Low. Do the scores for any particular media group surprise you?</a:t>
            </a:r>
          </a:p>
        </p:txBody>
      </p:sp>
      <p:sp>
        <p:nvSpPr>
          <p:cNvPr name="Freeform 14" id="14"/>
          <p:cNvSpPr/>
          <p:nvPr/>
        </p:nvSpPr>
        <p:spPr>
          <a:xfrm flipH="false" flipV="false" rot="0">
            <a:off x="16021115" y="8476065"/>
            <a:ext cx="1238185" cy="781182"/>
          </a:xfrm>
          <a:custGeom>
            <a:avLst/>
            <a:gdLst/>
            <a:ahLst/>
            <a:cxnLst/>
            <a:rect r="r" b="b" t="t" l="l"/>
            <a:pathLst>
              <a:path h="781182" w="1238185">
                <a:moveTo>
                  <a:pt x="0" y="0"/>
                </a:moveTo>
                <a:lnTo>
                  <a:pt x="1238185" y="0"/>
                </a:lnTo>
                <a:lnTo>
                  <a:pt x="1238185" y="781183"/>
                </a:lnTo>
                <a:lnTo>
                  <a:pt x="0" y="78118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262626"/>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2452952" y="8705227"/>
            <a:ext cx="95457" cy="322860"/>
            <a:chOff x="0" y="0"/>
            <a:chExt cx="284455" cy="962101"/>
          </a:xfrm>
        </p:grpSpPr>
        <p:sp>
          <p:nvSpPr>
            <p:cNvPr name="Freeform 3" id="3"/>
            <p:cNvSpPr/>
            <p:nvPr/>
          </p:nvSpPr>
          <p:spPr>
            <a:xfrm flipH="false" flipV="false" rot="0">
              <a:off x="0" y="0"/>
              <a:ext cx="284480" cy="962152"/>
            </a:xfrm>
            <a:custGeom>
              <a:avLst/>
              <a:gdLst/>
              <a:ahLst/>
              <a:cxnLst/>
              <a:rect r="r" b="b" t="t" l="l"/>
              <a:pathLst>
                <a:path h="962152" w="284480">
                  <a:moveTo>
                    <a:pt x="0" y="0"/>
                  </a:moveTo>
                  <a:lnTo>
                    <a:pt x="284480" y="0"/>
                  </a:lnTo>
                  <a:lnTo>
                    <a:pt x="284480" y="962152"/>
                  </a:lnTo>
                  <a:lnTo>
                    <a:pt x="0" y="962152"/>
                  </a:lnTo>
                  <a:lnTo>
                    <a:pt x="0" y="0"/>
                  </a:lnTo>
                  <a:close/>
                </a:path>
              </a:pathLst>
            </a:custGeom>
            <a:blipFill>
              <a:blip r:embed="rId2"/>
              <a:stretch>
                <a:fillRect l="0" t="0" r="8" b="5"/>
              </a:stretch>
            </a:blipFill>
          </p:spPr>
        </p:sp>
      </p:grpSp>
      <p:sp>
        <p:nvSpPr>
          <p:cNvPr name="Freeform 4" id="4"/>
          <p:cNvSpPr/>
          <p:nvPr/>
        </p:nvSpPr>
        <p:spPr>
          <a:xfrm flipH="false" flipV="false" rot="0">
            <a:off x="18693661" y="2411411"/>
            <a:ext cx="4999638" cy="4260034"/>
          </a:xfrm>
          <a:custGeom>
            <a:avLst/>
            <a:gdLst/>
            <a:ahLst/>
            <a:cxnLst/>
            <a:rect r="r" b="b" t="t" l="l"/>
            <a:pathLst>
              <a:path h="4260034" w="4999638">
                <a:moveTo>
                  <a:pt x="0" y="0"/>
                </a:moveTo>
                <a:lnTo>
                  <a:pt x="4999638" y="0"/>
                </a:lnTo>
                <a:lnTo>
                  <a:pt x="4999638" y="4260034"/>
                </a:lnTo>
                <a:lnTo>
                  <a:pt x="0" y="4260034"/>
                </a:lnTo>
                <a:lnTo>
                  <a:pt x="0" y="0"/>
                </a:lnTo>
                <a:close/>
              </a:path>
            </a:pathLst>
          </a:custGeom>
          <a:blipFill>
            <a:blip r:embed="rId3"/>
            <a:stretch>
              <a:fillRect l="-97482" t="0" r="-57694" b="-1698"/>
            </a:stretch>
          </a:blipFill>
        </p:spPr>
      </p:sp>
      <p:sp>
        <p:nvSpPr>
          <p:cNvPr name="Freeform 5" id="5"/>
          <p:cNvSpPr/>
          <p:nvPr/>
        </p:nvSpPr>
        <p:spPr>
          <a:xfrm flipH="false" flipV="false" rot="0">
            <a:off x="9466940" y="1727458"/>
            <a:ext cx="5323808" cy="7357026"/>
          </a:xfrm>
          <a:custGeom>
            <a:avLst/>
            <a:gdLst/>
            <a:ahLst/>
            <a:cxnLst/>
            <a:rect r="r" b="b" t="t" l="l"/>
            <a:pathLst>
              <a:path h="7357026" w="5323808">
                <a:moveTo>
                  <a:pt x="0" y="0"/>
                </a:moveTo>
                <a:lnTo>
                  <a:pt x="5323808" y="0"/>
                </a:lnTo>
                <a:lnTo>
                  <a:pt x="5323808" y="7357026"/>
                </a:lnTo>
                <a:lnTo>
                  <a:pt x="0" y="7357026"/>
                </a:lnTo>
                <a:lnTo>
                  <a:pt x="0" y="0"/>
                </a:lnTo>
                <a:close/>
              </a:path>
            </a:pathLst>
          </a:custGeom>
          <a:blipFill>
            <a:blip r:embed="rId4"/>
            <a:stretch>
              <a:fillRect l="0" t="-1318" r="-5378" b="-5855"/>
            </a:stretch>
          </a:blipFill>
        </p:spPr>
      </p:sp>
      <p:sp>
        <p:nvSpPr>
          <p:cNvPr name="Freeform 6" id="6"/>
          <p:cNvSpPr/>
          <p:nvPr/>
        </p:nvSpPr>
        <p:spPr>
          <a:xfrm flipH="false" flipV="false" rot="0">
            <a:off x="16021115" y="8476065"/>
            <a:ext cx="1238185" cy="781182"/>
          </a:xfrm>
          <a:custGeom>
            <a:avLst/>
            <a:gdLst/>
            <a:ahLst/>
            <a:cxnLst/>
            <a:rect r="r" b="b" t="t" l="l"/>
            <a:pathLst>
              <a:path h="781182" w="1238185">
                <a:moveTo>
                  <a:pt x="0" y="0"/>
                </a:moveTo>
                <a:lnTo>
                  <a:pt x="1238185" y="0"/>
                </a:lnTo>
                <a:lnTo>
                  <a:pt x="1238185" y="781183"/>
                </a:lnTo>
                <a:lnTo>
                  <a:pt x="0" y="78118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028700" y="4910084"/>
            <a:ext cx="7823823" cy="711812"/>
          </a:xfrm>
          <a:prstGeom prst="rect">
            <a:avLst/>
          </a:prstGeom>
        </p:spPr>
        <p:txBody>
          <a:bodyPr anchor="t" rtlCol="false" tIns="0" lIns="0" bIns="0" rIns="0">
            <a:spAutoFit/>
          </a:bodyPr>
          <a:lstStyle/>
          <a:p>
            <a:pPr algn="l" marL="0" indent="0" lvl="0">
              <a:lnSpc>
                <a:spcPts val="2796"/>
              </a:lnSpc>
              <a:spcBef>
                <a:spcPct val="0"/>
              </a:spcBef>
            </a:pPr>
            <a:r>
              <a:rPr lang="en-US" b="true" sz="2689" strike="noStrike" u="none">
                <a:solidFill>
                  <a:srgbClr val="EEEFE9"/>
                </a:solidFill>
                <a:latin typeface="UniversalSans-480"/>
                <a:ea typeface="UniversalSans-480"/>
                <a:cs typeface="UniversalSans-480"/>
                <a:sym typeface="UniversalSans-480"/>
              </a:rPr>
              <a:t>2. What do the colors behind the ownership categories of the New York Post signify?</a:t>
            </a:r>
          </a:p>
        </p:txBody>
      </p:sp>
      <p:sp>
        <p:nvSpPr>
          <p:cNvPr name="TextBox 8" id="8"/>
          <p:cNvSpPr txBox="true"/>
          <p:nvPr/>
        </p:nvSpPr>
        <p:spPr>
          <a:xfrm rot="0">
            <a:off x="1028700" y="6467562"/>
            <a:ext cx="6990241" cy="711812"/>
          </a:xfrm>
          <a:prstGeom prst="rect">
            <a:avLst/>
          </a:prstGeom>
        </p:spPr>
        <p:txBody>
          <a:bodyPr anchor="t" rtlCol="false" tIns="0" lIns="0" bIns="0" rIns="0">
            <a:spAutoFit/>
          </a:bodyPr>
          <a:lstStyle/>
          <a:p>
            <a:pPr algn="l" marL="0" indent="0" lvl="0">
              <a:lnSpc>
                <a:spcPts val="2796"/>
              </a:lnSpc>
              <a:spcBef>
                <a:spcPct val="0"/>
              </a:spcBef>
            </a:pPr>
            <a:r>
              <a:rPr lang="en-US" b="true" sz="2689" strike="noStrike" u="none">
                <a:solidFill>
                  <a:srgbClr val="EEEFE9"/>
                </a:solidFill>
                <a:latin typeface="UniversalSans-480"/>
                <a:ea typeface="UniversalSans-480"/>
                <a:cs typeface="UniversalSans-480"/>
                <a:sym typeface="UniversalSans-480"/>
              </a:rPr>
              <a:t>3. Read this article about the significance of media ownership and jot down your findings. </a:t>
            </a:r>
          </a:p>
        </p:txBody>
      </p:sp>
      <p:sp>
        <p:nvSpPr>
          <p:cNvPr name="TextBox 9" id="9"/>
          <p:cNvSpPr txBox="true"/>
          <p:nvPr/>
        </p:nvSpPr>
        <p:spPr>
          <a:xfrm rot="0">
            <a:off x="1028700" y="8025040"/>
            <a:ext cx="6990241" cy="1059444"/>
          </a:xfrm>
          <a:prstGeom prst="rect">
            <a:avLst/>
          </a:prstGeom>
        </p:spPr>
        <p:txBody>
          <a:bodyPr anchor="t" rtlCol="false" tIns="0" lIns="0" bIns="0" rIns="0">
            <a:spAutoFit/>
          </a:bodyPr>
          <a:lstStyle/>
          <a:p>
            <a:pPr algn="l" marL="0" indent="0" lvl="0">
              <a:lnSpc>
                <a:spcPts val="2796"/>
              </a:lnSpc>
              <a:spcBef>
                <a:spcPct val="0"/>
              </a:spcBef>
            </a:pPr>
            <a:r>
              <a:rPr lang="en-US" b="true" sz="2689" strike="noStrike" u="none">
                <a:solidFill>
                  <a:srgbClr val="EEEFE9"/>
                </a:solidFill>
                <a:latin typeface="UniversalSans-480"/>
                <a:ea typeface="UniversalSans-480"/>
                <a:cs typeface="UniversalSans-480"/>
                <a:sym typeface="UniversalSans-480"/>
              </a:rPr>
              <a:t>4. Based on the ownership information, would you edit your previous recommendation?</a:t>
            </a:r>
          </a:p>
        </p:txBody>
      </p:sp>
      <p:sp>
        <p:nvSpPr>
          <p:cNvPr name="TextBox 10" id="10"/>
          <p:cNvSpPr txBox="true"/>
          <p:nvPr/>
        </p:nvSpPr>
        <p:spPr>
          <a:xfrm rot="0">
            <a:off x="1028700" y="3700239"/>
            <a:ext cx="6791895" cy="364180"/>
          </a:xfrm>
          <a:prstGeom prst="rect">
            <a:avLst/>
          </a:prstGeom>
        </p:spPr>
        <p:txBody>
          <a:bodyPr anchor="t" rtlCol="false" tIns="0" lIns="0" bIns="0" rIns="0">
            <a:spAutoFit/>
          </a:bodyPr>
          <a:lstStyle/>
          <a:p>
            <a:pPr algn="l" marL="0" indent="0" lvl="0">
              <a:lnSpc>
                <a:spcPts val="2796"/>
              </a:lnSpc>
              <a:spcBef>
                <a:spcPct val="0"/>
              </a:spcBef>
            </a:pPr>
            <a:r>
              <a:rPr lang="en-US" b="true" sz="2689" strike="noStrike" u="none">
                <a:solidFill>
                  <a:srgbClr val="EEEFE9"/>
                </a:solidFill>
                <a:latin typeface="UniversalSans-480"/>
                <a:ea typeface="UniversalSans-480"/>
                <a:cs typeface="UniversalSans-480"/>
                <a:sym typeface="UniversalSans-480"/>
              </a:rPr>
              <a:t>1. Who owns the New York Post?</a:t>
            </a:r>
          </a:p>
        </p:txBody>
      </p:sp>
      <p:grpSp>
        <p:nvGrpSpPr>
          <p:cNvPr name="Group 11" id="11"/>
          <p:cNvGrpSpPr/>
          <p:nvPr/>
        </p:nvGrpSpPr>
        <p:grpSpPr>
          <a:xfrm rot="0">
            <a:off x="-640935" y="1296836"/>
            <a:ext cx="8146210" cy="1208875"/>
            <a:chOff x="0" y="0"/>
            <a:chExt cx="10861614" cy="1611834"/>
          </a:xfrm>
        </p:grpSpPr>
        <p:grpSp>
          <p:nvGrpSpPr>
            <p:cNvPr name="Group 12" id="12"/>
            <p:cNvGrpSpPr/>
            <p:nvPr/>
          </p:nvGrpSpPr>
          <p:grpSpPr>
            <a:xfrm rot="0">
              <a:off x="0" y="0"/>
              <a:ext cx="10861614" cy="1611834"/>
              <a:chOff x="0" y="0"/>
              <a:chExt cx="4293846" cy="637195"/>
            </a:xfrm>
          </p:grpSpPr>
          <p:sp>
            <p:nvSpPr>
              <p:cNvPr name="Freeform 13" id="13"/>
              <p:cNvSpPr/>
              <p:nvPr/>
            </p:nvSpPr>
            <p:spPr>
              <a:xfrm flipH="false" flipV="false" rot="0">
                <a:off x="0" y="0"/>
                <a:ext cx="4293846" cy="637195"/>
              </a:xfrm>
              <a:custGeom>
                <a:avLst/>
                <a:gdLst/>
                <a:ahLst/>
                <a:cxnLst/>
                <a:rect r="r" b="b" t="t" l="l"/>
                <a:pathLst>
                  <a:path h="637195" w="4293846">
                    <a:moveTo>
                      <a:pt x="0" y="0"/>
                    </a:moveTo>
                    <a:lnTo>
                      <a:pt x="4090646" y="0"/>
                    </a:lnTo>
                    <a:lnTo>
                      <a:pt x="4293846" y="318598"/>
                    </a:lnTo>
                    <a:lnTo>
                      <a:pt x="4090646" y="637195"/>
                    </a:lnTo>
                    <a:lnTo>
                      <a:pt x="0" y="637195"/>
                    </a:lnTo>
                    <a:lnTo>
                      <a:pt x="203200" y="318598"/>
                    </a:lnTo>
                    <a:lnTo>
                      <a:pt x="0" y="0"/>
                    </a:lnTo>
                    <a:close/>
                  </a:path>
                </a:pathLst>
              </a:custGeom>
              <a:solidFill>
                <a:srgbClr val="EEEFE9"/>
              </a:solidFill>
            </p:spPr>
          </p:sp>
          <p:sp>
            <p:nvSpPr>
              <p:cNvPr name="TextBox 14" id="14"/>
              <p:cNvSpPr txBox="true"/>
              <p:nvPr/>
            </p:nvSpPr>
            <p:spPr>
              <a:xfrm>
                <a:off x="177800" y="-9525"/>
                <a:ext cx="4039846" cy="646720"/>
              </a:xfrm>
              <a:prstGeom prst="rect">
                <a:avLst/>
              </a:prstGeom>
            </p:spPr>
            <p:txBody>
              <a:bodyPr anchor="ctr" rtlCol="false" tIns="25383" lIns="25383" bIns="25383" rIns="25383"/>
              <a:lstStyle/>
              <a:p>
                <a:pPr algn="ctr">
                  <a:lnSpc>
                    <a:spcPts val="1509"/>
                  </a:lnSpc>
                </a:pPr>
              </a:p>
            </p:txBody>
          </p:sp>
        </p:grpSp>
        <p:sp>
          <p:nvSpPr>
            <p:cNvPr name="TextBox 15" id="15"/>
            <p:cNvSpPr txBox="true"/>
            <p:nvPr/>
          </p:nvSpPr>
          <p:spPr>
            <a:xfrm rot="0">
              <a:off x="2754360" y="449591"/>
              <a:ext cx="7370896" cy="693602"/>
            </a:xfrm>
            <a:prstGeom prst="rect">
              <a:avLst/>
            </a:prstGeom>
          </p:spPr>
          <p:txBody>
            <a:bodyPr anchor="t" rtlCol="false" tIns="0" lIns="0" bIns="0" rIns="0">
              <a:spAutoFit/>
            </a:bodyPr>
            <a:lstStyle/>
            <a:p>
              <a:pPr algn="r">
                <a:lnSpc>
                  <a:spcPts val="4051"/>
                </a:lnSpc>
              </a:pPr>
              <a:r>
                <a:rPr lang="en-US" sz="3321">
                  <a:solidFill>
                    <a:srgbClr val="262626"/>
                  </a:solidFill>
                  <a:latin typeface="UniversalSans-800"/>
                  <a:ea typeface="UniversalSans-800"/>
                  <a:cs typeface="UniversalSans-800"/>
                  <a:sym typeface="UniversalSans-800"/>
                </a:rPr>
                <a:t>Tool 2: Ownership</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262626"/>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5248139" y="7063207"/>
            <a:ext cx="69548" cy="235230"/>
            <a:chOff x="0" y="0"/>
            <a:chExt cx="284455" cy="962101"/>
          </a:xfrm>
        </p:grpSpPr>
        <p:sp>
          <p:nvSpPr>
            <p:cNvPr name="Freeform 3" id="3"/>
            <p:cNvSpPr/>
            <p:nvPr/>
          </p:nvSpPr>
          <p:spPr>
            <a:xfrm flipH="false" flipV="false" rot="0">
              <a:off x="0" y="0"/>
              <a:ext cx="284480" cy="962152"/>
            </a:xfrm>
            <a:custGeom>
              <a:avLst/>
              <a:gdLst/>
              <a:ahLst/>
              <a:cxnLst/>
              <a:rect r="r" b="b" t="t" l="l"/>
              <a:pathLst>
                <a:path h="962152" w="284480">
                  <a:moveTo>
                    <a:pt x="0" y="0"/>
                  </a:moveTo>
                  <a:lnTo>
                    <a:pt x="284480" y="0"/>
                  </a:lnTo>
                  <a:lnTo>
                    <a:pt x="284480" y="962152"/>
                  </a:lnTo>
                  <a:lnTo>
                    <a:pt x="0" y="962152"/>
                  </a:lnTo>
                  <a:lnTo>
                    <a:pt x="0" y="0"/>
                  </a:lnTo>
                  <a:close/>
                </a:path>
              </a:pathLst>
            </a:custGeom>
            <a:blipFill>
              <a:blip r:embed="rId2"/>
              <a:stretch>
                <a:fillRect l="0" t="0" r="8" b="5"/>
              </a:stretch>
            </a:blipFill>
          </p:spPr>
        </p:sp>
      </p:grpSp>
      <p:sp>
        <p:nvSpPr>
          <p:cNvPr name="Freeform 4" id="4"/>
          <p:cNvSpPr/>
          <p:nvPr/>
        </p:nvSpPr>
        <p:spPr>
          <a:xfrm flipH="false" flipV="false" rot="0">
            <a:off x="13118523" y="3828252"/>
            <a:ext cx="3642645" cy="3103783"/>
          </a:xfrm>
          <a:custGeom>
            <a:avLst/>
            <a:gdLst/>
            <a:ahLst/>
            <a:cxnLst/>
            <a:rect r="r" b="b" t="t" l="l"/>
            <a:pathLst>
              <a:path h="3103783" w="3642645">
                <a:moveTo>
                  <a:pt x="0" y="0"/>
                </a:moveTo>
                <a:lnTo>
                  <a:pt x="3642645" y="0"/>
                </a:lnTo>
                <a:lnTo>
                  <a:pt x="3642645" y="3103783"/>
                </a:lnTo>
                <a:lnTo>
                  <a:pt x="0" y="3103783"/>
                </a:lnTo>
                <a:lnTo>
                  <a:pt x="0" y="0"/>
                </a:lnTo>
                <a:close/>
              </a:path>
            </a:pathLst>
          </a:custGeom>
          <a:blipFill>
            <a:blip r:embed="rId3"/>
            <a:stretch>
              <a:fillRect l="-97482" t="0" r="-57694" b="-1698"/>
            </a:stretch>
          </a:blipFill>
        </p:spPr>
      </p:sp>
      <p:sp>
        <p:nvSpPr>
          <p:cNvPr name="Freeform 5" id="5"/>
          <p:cNvSpPr/>
          <p:nvPr/>
        </p:nvSpPr>
        <p:spPr>
          <a:xfrm flipH="false" flipV="false" rot="0">
            <a:off x="9631074" y="4985761"/>
            <a:ext cx="3166510" cy="2960037"/>
          </a:xfrm>
          <a:custGeom>
            <a:avLst/>
            <a:gdLst/>
            <a:ahLst/>
            <a:cxnLst/>
            <a:rect r="r" b="b" t="t" l="l"/>
            <a:pathLst>
              <a:path h="2960037" w="3166510">
                <a:moveTo>
                  <a:pt x="0" y="0"/>
                </a:moveTo>
                <a:lnTo>
                  <a:pt x="3166509" y="0"/>
                </a:lnTo>
                <a:lnTo>
                  <a:pt x="3166509" y="2960037"/>
                </a:lnTo>
                <a:lnTo>
                  <a:pt x="0" y="2960037"/>
                </a:lnTo>
                <a:lnTo>
                  <a:pt x="0" y="0"/>
                </a:lnTo>
                <a:close/>
              </a:path>
            </a:pathLst>
          </a:custGeom>
          <a:blipFill>
            <a:blip r:embed="rId4"/>
            <a:stretch>
              <a:fillRect l="0" t="0" r="-2150" b="0"/>
            </a:stretch>
          </a:blipFill>
        </p:spPr>
      </p:sp>
      <p:sp>
        <p:nvSpPr>
          <p:cNvPr name="Freeform 6" id="6"/>
          <p:cNvSpPr/>
          <p:nvPr/>
        </p:nvSpPr>
        <p:spPr>
          <a:xfrm flipH="false" flipV="false" rot="0">
            <a:off x="11421499" y="8922940"/>
            <a:ext cx="902119" cy="569155"/>
          </a:xfrm>
          <a:custGeom>
            <a:avLst/>
            <a:gdLst/>
            <a:ahLst/>
            <a:cxnLst/>
            <a:rect r="r" b="b" t="t" l="l"/>
            <a:pathLst>
              <a:path h="569155" w="902119">
                <a:moveTo>
                  <a:pt x="0" y="0"/>
                </a:moveTo>
                <a:lnTo>
                  <a:pt x="902119" y="0"/>
                </a:lnTo>
                <a:lnTo>
                  <a:pt x="902119" y="569155"/>
                </a:lnTo>
                <a:lnTo>
                  <a:pt x="0" y="5691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028700" y="5113785"/>
            <a:ext cx="6476575" cy="717934"/>
          </a:xfrm>
          <a:prstGeom prst="rect">
            <a:avLst/>
          </a:prstGeom>
        </p:spPr>
        <p:txBody>
          <a:bodyPr anchor="t" rtlCol="false" tIns="0" lIns="0" bIns="0" rIns="0">
            <a:spAutoFit/>
          </a:bodyPr>
          <a:lstStyle/>
          <a:p>
            <a:pPr algn="l" marL="0" indent="0" lvl="0">
              <a:lnSpc>
                <a:spcPts val="2796"/>
              </a:lnSpc>
              <a:spcBef>
                <a:spcPct val="0"/>
              </a:spcBef>
            </a:pPr>
            <a:r>
              <a:rPr lang="en-US" b="true" sz="2689" strike="noStrike" u="none">
                <a:solidFill>
                  <a:srgbClr val="EEEFE9"/>
                </a:solidFill>
                <a:latin typeface="UniversalSans-480"/>
                <a:ea typeface="UniversalSans-480"/>
                <a:cs typeface="UniversalSans-480"/>
                <a:sym typeface="UniversalSans-480"/>
              </a:rPr>
              <a:t>2. What factors go into the Ground News Factuality Score?</a:t>
            </a:r>
          </a:p>
        </p:txBody>
      </p:sp>
      <p:sp>
        <p:nvSpPr>
          <p:cNvPr name="TextBox 8" id="8"/>
          <p:cNvSpPr txBox="true"/>
          <p:nvPr/>
        </p:nvSpPr>
        <p:spPr>
          <a:xfrm rot="0">
            <a:off x="1028700" y="6739236"/>
            <a:ext cx="6870164" cy="1770014"/>
          </a:xfrm>
          <a:prstGeom prst="rect">
            <a:avLst/>
          </a:prstGeom>
        </p:spPr>
        <p:txBody>
          <a:bodyPr anchor="t" rtlCol="false" tIns="0" lIns="0" bIns="0" rIns="0">
            <a:spAutoFit/>
          </a:bodyPr>
          <a:lstStyle/>
          <a:p>
            <a:pPr algn="l" marL="0" indent="0" lvl="0">
              <a:lnSpc>
                <a:spcPts val="2796"/>
              </a:lnSpc>
              <a:spcBef>
                <a:spcPct val="0"/>
              </a:spcBef>
            </a:pPr>
            <a:r>
              <a:rPr lang="en-US" b="true" sz="2689" strike="noStrike" u="none">
                <a:solidFill>
                  <a:srgbClr val="EEEFE9"/>
                </a:solidFill>
                <a:latin typeface="UniversalSans-480"/>
                <a:ea typeface="UniversalSans-480"/>
                <a:cs typeface="UniversalSans-480"/>
                <a:sym typeface="UniversalSans-480"/>
              </a:rPr>
              <a:t>3. Use Ground News to select a story that interests you. Filter your search results by Factuality, starting with High, then moving to Mixed and Low. Do the scores for any particular media group surprise you?</a:t>
            </a:r>
          </a:p>
        </p:txBody>
      </p:sp>
      <p:sp>
        <p:nvSpPr>
          <p:cNvPr name="TextBox 9" id="9"/>
          <p:cNvSpPr txBox="true"/>
          <p:nvPr/>
        </p:nvSpPr>
        <p:spPr>
          <a:xfrm rot="0">
            <a:off x="1028700" y="3488335"/>
            <a:ext cx="7031402" cy="717934"/>
          </a:xfrm>
          <a:prstGeom prst="rect">
            <a:avLst/>
          </a:prstGeom>
        </p:spPr>
        <p:txBody>
          <a:bodyPr anchor="t" rtlCol="false" tIns="0" lIns="0" bIns="0" rIns="0">
            <a:spAutoFit/>
          </a:bodyPr>
          <a:lstStyle/>
          <a:p>
            <a:pPr algn="l" marL="0" indent="0" lvl="0">
              <a:lnSpc>
                <a:spcPts val="2796"/>
              </a:lnSpc>
              <a:spcBef>
                <a:spcPct val="0"/>
              </a:spcBef>
            </a:pPr>
            <a:r>
              <a:rPr lang="en-US" b="true" sz="2689" strike="noStrike" u="none">
                <a:solidFill>
                  <a:srgbClr val="EEEFE9"/>
                </a:solidFill>
                <a:latin typeface="UniversalSans-480"/>
                <a:ea typeface="UniversalSans-480"/>
                <a:cs typeface="UniversalSans-480"/>
                <a:sym typeface="UniversalSans-480"/>
              </a:rPr>
              <a:t>1. What is the New York Post’s Factuality score?</a:t>
            </a:r>
          </a:p>
        </p:txBody>
      </p:sp>
      <p:grpSp>
        <p:nvGrpSpPr>
          <p:cNvPr name="Group 10" id="10"/>
          <p:cNvGrpSpPr/>
          <p:nvPr/>
        </p:nvGrpSpPr>
        <p:grpSpPr>
          <a:xfrm rot="0">
            <a:off x="-640935" y="1296836"/>
            <a:ext cx="8146210" cy="1208875"/>
            <a:chOff x="0" y="0"/>
            <a:chExt cx="10861614" cy="1611834"/>
          </a:xfrm>
        </p:grpSpPr>
        <p:grpSp>
          <p:nvGrpSpPr>
            <p:cNvPr name="Group 11" id="11"/>
            <p:cNvGrpSpPr/>
            <p:nvPr/>
          </p:nvGrpSpPr>
          <p:grpSpPr>
            <a:xfrm rot="0">
              <a:off x="0" y="0"/>
              <a:ext cx="10861614" cy="1611834"/>
              <a:chOff x="0" y="0"/>
              <a:chExt cx="4293846" cy="637195"/>
            </a:xfrm>
          </p:grpSpPr>
          <p:sp>
            <p:nvSpPr>
              <p:cNvPr name="Freeform 12" id="12"/>
              <p:cNvSpPr/>
              <p:nvPr/>
            </p:nvSpPr>
            <p:spPr>
              <a:xfrm flipH="false" flipV="false" rot="0">
                <a:off x="0" y="0"/>
                <a:ext cx="4293846" cy="637195"/>
              </a:xfrm>
              <a:custGeom>
                <a:avLst/>
                <a:gdLst/>
                <a:ahLst/>
                <a:cxnLst/>
                <a:rect r="r" b="b" t="t" l="l"/>
                <a:pathLst>
                  <a:path h="637195" w="4293846">
                    <a:moveTo>
                      <a:pt x="0" y="0"/>
                    </a:moveTo>
                    <a:lnTo>
                      <a:pt x="4090646" y="0"/>
                    </a:lnTo>
                    <a:lnTo>
                      <a:pt x="4293846" y="318598"/>
                    </a:lnTo>
                    <a:lnTo>
                      <a:pt x="4090646" y="637195"/>
                    </a:lnTo>
                    <a:lnTo>
                      <a:pt x="0" y="637195"/>
                    </a:lnTo>
                    <a:lnTo>
                      <a:pt x="203200" y="318598"/>
                    </a:lnTo>
                    <a:lnTo>
                      <a:pt x="0" y="0"/>
                    </a:lnTo>
                    <a:close/>
                  </a:path>
                </a:pathLst>
              </a:custGeom>
              <a:solidFill>
                <a:srgbClr val="EEEFE9"/>
              </a:solidFill>
            </p:spPr>
          </p:sp>
          <p:sp>
            <p:nvSpPr>
              <p:cNvPr name="TextBox 13" id="13"/>
              <p:cNvSpPr txBox="true"/>
              <p:nvPr/>
            </p:nvSpPr>
            <p:spPr>
              <a:xfrm>
                <a:off x="177800" y="-9525"/>
                <a:ext cx="4039846" cy="646720"/>
              </a:xfrm>
              <a:prstGeom prst="rect">
                <a:avLst/>
              </a:prstGeom>
            </p:spPr>
            <p:txBody>
              <a:bodyPr anchor="ctr" rtlCol="false" tIns="25383" lIns="25383" bIns="25383" rIns="25383"/>
              <a:lstStyle/>
              <a:p>
                <a:pPr algn="ctr">
                  <a:lnSpc>
                    <a:spcPts val="1509"/>
                  </a:lnSpc>
                </a:pPr>
              </a:p>
            </p:txBody>
          </p:sp>
        </p:grpSp>
        <p:sp>
          <p:nvSpPr>
            <p:cNvPr name="TextBox 14" id="14"/>
            <p:cNvSpPr txBox="true"/>
            <p:nvPr/>
          </p:nvSpPr>
          <p:spPr>
            <a:xfrm rot="0">
              <a:off x="2754360" y="449591"/>
              <a:ext cx="7370896" cy="693602"/>
            </a:xfrm>
            <a:prstGeom prst="rect">
              <a:avLst/>
            </a:prstGeom>
          </p:spPr>
          <p:txBody>
            <a:bodyPr anchor="t" rtlCol="false" tIns="0" lIns="0" bIns="0" rIns="0">
              <a:spAutoFit/>
            </a:bodyPr>
            <a:lstStyle/>
            <a:p>
              <a:pPr algn="r">
                <a:lnSpc>
                  <a:spcPts val="4051"/>
                </a:lnSpc>
              </a:pPr>
              <a:r>
                <a:rPr lang="en-US" sz="3321">
                  <a:solidFill>
                    <a:srgbClr val="262626"/>
                  </a:solidFill>
                  <a:latin typeface="UniversalSans-800"/>
                  <a:ea typeface="UniversalSans-800"/>
                  <a:cs typeface="UniversalSans-800"/>
                  <a:sym typeface="UniversalSans-800"/>
                </a:rPr>
                <a:t>Tool 3: Factuality</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262626"/>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533264" y="6920332"/>
            <a:ext cx="100031" cy="338332"/>
            <a:chOff x="0" y="0"/>
            <a:chExt cx="284455" cy="962101"/>
          </a:xfrm>
        </p:grpSpPr>
        <p:sp>
          <p:nvSpPr>
            <p:cNvPr name="Freeform 3" id="3"/>
            <p:cNvSpPr/>
            <p:nvPr/>
          </p:nvSpPr>
          <p:spPr>
            <a:xfrm flipH="false" flipV="false" rot="0">
              <a:off x="0" y="0"/>
              <a:ext cx="284480" cy="962152"/>
            </a:xfrm>
            <a:custGeom>
              <a:avLst/>
              <a:gdLst/>
              <a:ahLst/>
              <a:cxnLst/>
              <a:rect r="r" b="b" t="t" l="l"/>
              <a:pathLst>
                <a:path h="962152" w="284480">
                  <a:moveTo>
                    <a:pt x="0" y="0"/>
                  </a:moveTo>
                  <a:lnTo>
                    <a:pt x="284480" y="0"/>
                  </a:lnTo>
                  <a:lnTo>
                    <a:pt x="284480" y="962152"/>
                  </a:lnTo>
                  <a:lnTo>
                    <a:pt x="0" y="962152"/>
                  </a:lnTo>
                  <a:lnTo>
                    <a:pt x="0" y="0"/>
                  </a:lnTo>
                  <a:close/>
                </a:path>
              </a:pathLst>
            </a:custGeom>
            <a:blipFill>
              <a:blip r:embed="rId2"/>
              <a:stretch>
                <a:fillRect l="0" t="0" r="8" b="5"/>
              </a:stretch>
            </a:blipFill>
          </p:spPr>
        </p:sp>
      </p:grpSp>
      <p:sp>
        <p:nvSpPr>
          <p:cNvPr name="Freeform 4" id="4"/>
          <p:cNvSpPr/>
          <p:nvPr/>
        </p:nvSpPr>
        <p:spPr>
          <a:xfrm flipH="false" flipV="false" rot="0">
            <a:off x="11415832" y="2911407"/>
            <a:ext cx="5239233" cy="4464185"/>
          </a:xfrm>
          <a:custGeom>
            <a:avLst/>
            <a:gdLst/>
            <a:ahLst/>
            <a:cxnLst/>
            <a:rect r="r" b="b" t="t" l="l"/>
            <a:pathLst>
              <a:path h="4464185" w="5239233">
                <a:moveTo>
                  <a:pt x="0" y="0"/>
                </a:moveTo>
                <a:lnTo>
                  <a:pt x="5239233" y="0"/>
                </a:lnTo>
                <a:lnTo>
                  <a:pt x="5239233" y="4464186"/>
                </a:lnTo>
                <a:lnTo>
                  <a:pt x="0" y="4464186"/>
                </a:lnTo>
                <a:lnTo>
                  <a:pt x="0" y="0"/>
                </a:lnTo>
                <a:close/>
              </a:path>
            </a:pathLst>
          </a:custGeom>
          <a:blipFill>
            <a:blip r:embed="rId3"/>
            <a:stretch>
              <a:fillRect l="-97482" t="0" r="-57694" b="-1698"/>
            </a:stretch>
          </a:blipFill>
        </p:spPr>
      </p:sp>
      <p:sp>
        <p:nvSpPr>
          <p:cNvPr name="TextBox 5" id="5"/>
          <p:cNvSpPr txBox="true"/>
          <p:nvPr/>
        </p:nvSpPr>
        <p:spPr>
          <a:xfrm rot="0">
            <a:off x="1028700" y="3464983"/>
            <a:ext cx="8979762" cy="3261784"/>
          </a:xfrm>
          <a:prstGeom prst="rect">
            <a:avLst/>
          </a:prstGeom>
        </p:spPr>
        <p:txBody>
          <a:bodyPr anchor="t" rtlCol="false" tIns="0" lIns="0" bIns="0" rIns="0">
            <a:spAutoFit/>
          </a:bodyPr>
          <a:lstStyle/>
          <a:p>
            <a:pPr algn="l">
              <a:lnSpc>
                <a:spcPts val="4412"/>
              </a:lnSpc>
            </a:pPr>
            <a:r>
              <a:rPr lang="en-US" sz="2941">
                <a:solidFill>
                  <a:srgbClr val="EEEFE9"/>
                </a:solidFill>
                <a:latin typeface="UniversalSans-480"/>
                <a:ea typeface="UniversalSans-480"/>
                <a:cs typeface="UniversalSans-480"/>
                <a:sym typeface="UniversalSans-480"/>
              </a:rPr>
              <a:t>Based on the Bias, Ownership, and Factuality ratings of the New York Post, would you recommend that your friend include this institution in her regular news diet? Why or why not? Explain your recommendation using several pieces of supporting logic from the activity above.</a:t>
            </a:r>
          </a:p>
        </p:txBody>
      </p:sp>
      <p:sp>
        <p:nvSpPr>
          <p:cNvPr name="Freeform 6" id="6"/>
          <p:cNvSpPr/>
          <p:nvPr/>
        </p:nvSpPr>
        <p:spPr>
          <a:xfrm flipH="false" flipV="false" rot="0">
            <a:off x="15172222" y="9247971"/>
            <a:ext cx="1297522" cy="818618"/>
          </a:xfrm>
          <a:custGeom>
            <a:avLst/>
            <a:gdLst/>
            <a:ahLst/>
            <a:cxnLst/>
            <a:rect r="r" b="b" t="t" l="l"/>
            <a:pathLst>
              <a:path h="818618" w="1297522">
                <a:moveTo>
                  <a:pt x="0" y="0"/>
                </a:moveTo>
                <a:lnTo>
                  <a:pt x="1297522" y="0"/>
                </a:lnTo>
                <a:lnTo>
                  <a:pt x="1297522" y="818618"/>
                </a:lnTo>
                <a:lnTo>
                  <a:pt x="0" y="8186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640935" y="1296836"/>
            <a:ext cx="8146210" cy="1208875"/>
            <a:chOff x="0" y="0"/>
            <a:chExt cx="10861614" cy="1611834"/>
          </a:xfrm>
        </p:grpSpPr>
        <p:grpSp>
          <p:nvGrpSpPr>
            <p:cNvPr name="Group 8" id="8"/>
            <p:cNvGrpSpPr/>
            <p:nvPr/>
          </p:nvGrpSpPr>
          <p:grpSpPr>
            <a:xfrm rot="0">
              <a:off x="0" y="0"/>
              <a:ext cx="10861614" cy="1611834"/>
              <a:chOff x="0" y="0"/>
              <a:chExt cx="4293846" cy="637195"/>
            </a:xfrm>
          </p:grpSpPr>
          <p:sp>
            <p:nvSpPr>
              <p:cNvPr name="Freeform 9" id="9"/>
              <p:cNvSpPr/>
              <p:nvPr/>
            </p:nvSpPr>
            <p:spPr>
              <a:xfrm flipH="false" flipV="false" rot="0">
                <a:off x="0" y="0"/>
                <a:ext cx="4293846" cy="637195"/>
              </a:xfrm>
              <a:custGeom>
                <a:avLst/>
                <a:gdLst/>
                <a:ahLst/>
                <a:cxnLst/>
                <a:rect r="r" b="b" t="t" l="l"/>
                <a:pathLst>
                  <a:path h="637195" w="4293846">
                    <a:moveTo>
                      <a:pt x="0" y="0"/>
                    </a:moveTo>
                    <a:lnTo>
                      <a:pt x="4090646" y="0"/>
                    </a:lnTo>
                    <a:lnTo>
                      <a:pt x="4293846" y="318598"/>
                    </a:lnTo>
                    <a:lnTo>
                      <a:pt x="4090646" y="637195"/>
                    </a:lnTo>
                    <a:lnTo>
                      <a:pt x="0" y="637195"/>
                    </a:lnTo>
                    <a:lnTo>
                      <a:pt x="203200" y="318598"/>
                    </a:lnTo>
                    <a:lnTo>
                      <a:pt x="0" y="0"/>
                    </a:lnTo>
                    <a:close/>
                  </a:path>
                </a:pathLst>
              </a:custGeom>
              <a:solidFill>
                <a:srgbClr val="EEEFE9"/>
              </a:solidFill>
            </p:spPr>
          </p:sp>
          <p:sp>
            <p:nvSpPr>
              <p:cNvPr name="TextBox 10" id="10"/>
              <p:cNvSpPr txBox="true"/>
              <p:nvPr/>
            </p:nvSpPr>
            <p:spPr>
              <a:xfrm>
                <a:off x="177800" y="-9525"/>
                <a:ext cx="4039846" cy="646720"/>
              </a:xfrm>
              <a:prstGeom prst="rect">
                <a:avLst/>
              </a:prstGeom>
            </p:spPr>
            <p:txBody>
              <a:bodyPr anchor="ctr" rtlCol="false" tIns="25383" lIns="25383" bIns="25383" rIns="25383"/>
              <a:lstStyle/>
              <a:p>
                <a:pPr algn="ctr">
                  <a:lnSpc>
                    <a:spcPts val="1509"/>
                  </a:lnSpc>
                </a:pPr>
              </a:p>
            </p:txBody>
          </p:sp>
        </p:grpSp>
        <p:sp>
          <p:nvSpPr>
            <p:cNvPr name="TextBox 11" id="11"/>
            <p:cNvSpPr txBox="true"/>
            <p:nvPr/>
          </p:nvSpPr>
          <p:spPr>
            <a:xfrm rot="0">
              <a:off x="2754360" y="449591"/>
              <a:ext cx="7370896" cy="693602"/>
            </a:xfrm>
            <a:prstGeom prst="rect">
              <a:avLst/>
            </a:prstGeom>
          </p:spPr>
          <p:txBody>
            <a:bodyPr anchor="t" rtlCol="false" tIns="0" lIns="0" bIns="0" rIns="0">
              <a:spAutoFit/>
            </a:bodyPr>
            <a:lstStyle/>
            <a:p>
              <a:pPr algn="r">
                <a:lnSpc>
                  <a:spcPts val="4051"/>
                </a:lnSpc>
              </a:pPr>
              <a:r>
                <a:rPr lang="en-US" sz="3321">
                  <a:solidFill>
                    <a:srgbClr val="262626"/>
                  </a:solidFill>
                  <a:latin typeface="UniversalSans-800"/>
                  <a:ea typeface="UniversalSans-800"/>
                  <a:cs typeface="UniversalSans-800"/>
                  <a:sym typeface="UniversalSans-800"/>
                </a:rPr>
                <a:t>Activity</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DAGi7cve7WY</dc:identifier>
  <dcterms:modified xsi:type="dcterms:W3CDTF">2011-08-01T06:04:30Z</dcterms:modified>
  <cp:revision>1</cp:revision>
  <dc:title>Practical Classroom Activities for Teaching News Literacy with Ground News Lecture Slide</dc:title>
</cp:coreProperties>
</file>